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4"/>
  </p:notesMasterIdLst>
  <p:sldIdLst>
    <p:sldId id="256" r:id="rId3"/>
  </p:sldIdLst>
  <p:sldSz cx="7772400" cy="10058400"/>
  <p:notesSz cx="6858000" cy="9144000"/>
  <p:embeddedFontLst>
    <p:embeddedFont>
      <p:font typeface="Google Sans" panose="020B0604020202020204" charset="0"/>
      <p:regular r:id="rId5"/>
      <p:bold r:id="rId6"/>
      <p:italic r:id="rId7"/>
      <p:boldItalic r:id="rId8"/>
    </p:embeddedFont>
    <p:embeddedFont>
      <p:font typeface="Google Sans SemiBold" panose="020B0604020202020204" charset="0"/>
      <p:regular r:id="rId9"/>
      <p:bold r:id="rId10"/>
      <p:italic r:id="rId11"/>
      <p:boldItalic r:id="rId12"/>
    </p:embeddedFont>
    <p:embeddedFont>
      <p:font typeface="PT Sans Narrow" panose="020B0506020203020204" pitchFamily="34" charset="0"/>
      <p:regular r:id="rId13"/>
      <p:bold r:id="rId14"/>
    </p:embeddedFont>
    <p:embeddedFont>
      <p:font typeface="Roboto" panose="02000000000000000000" pitchFamily="2" charset="0"/>
      <p:regular r:id="rId15"/>
      <p:bold r:id="rId16"/>
      <p:italic r:id="rId17"/>
      <p:boldItalic r:id="rId18"/>
    </p:embeddedFont>
    <p:embeddedFont>
      <p:font typeface="Work Sans"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1278" y="-1344"/>
      </p:cViewPr>
      <p:guideLst>
        <p:guide orient="horz" pos="3168"/>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7.fntdata"/><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presProps" Target="presProps.xml"/><Relationship Id="rId10" Type="http://schemas.openxmlformats.org/officeDocument/2006/relationships/font" Target="fonts/font6.fntdata"/><Relationship Id="rId19" Type="http://schemas.openxmlformats.org/officeDocument/2006/relationships/font" Target="fonts/font15.fntdata"/><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d11347f20_0_37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4d11347f2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263"/>
        <p:cNvGrpSpPr/>
        <p:nvPr/>
      </p:nvGrpSpPr>
      <p:grpSpPr>
        <a:xfrm>
          <a:off x="0" y="0"/>
          <a:ext cx="0" cy="0"/>
          <a:chOff x="0" y="0"/>
          <a:chExt cx="0" cy="0"/>
        </a:xfrm>
      </p:grpSpPr>
      <p:sp>
        <p:nvSpPr>
          <p:cNvPr id="264" name="Google Shape;264;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5" name="Google Shape;265;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266" name="Google Shape;266;p12"/>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67" name="Google Shape;267;p12"/>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268" name="Google Shape;268;p12"/>
          <p:cNvGrpSpPr/>
          <p:nvPr/>
        </p:nvGrpSpPr>
        <p:grpSpPr>
          <a:xfrm>
            <a:off x="95351" y="1392509"/>
            <a:ext cx="7581691" cy="5901"/>
            <a:chOff x="1890075" y="5241175"/>
            <a:chExt cx="4240556" cy="257700"/>
          </a:xfrm>
        </p:grpSpPr>
        <p:sp>
          <p:nvSpPr>
            <p:cNvPr id="269" name="Google Shape;269;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0" name="Google Shape;270;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1" name="Google Shape;271;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2" name="Google Shape;272;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3" name="Google Shape;273;p12"/>
          <p:cNvGrpSpPr/>
          <p:nvPr/>
        </p:nvGrpSpPr>
        <p:grpSpPr>
          <a:xfrm>
            <a:off x="95351" y="4542984"/>
            <a:ext cx="7581691" cy="5901"/>
            <a:chOff x="1890075" y="5241175"/>
            <a:chExt cx="4240556" cy="257700"/>
          </a:xfrm>
        </p:grpSpPr>
        <p:sp>
          <p:nvSpPr>
            <p:cNvPr id="274" name="Google Shape;27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5" name="Google Shape;27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6" name="Google Shape;27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77" name="Google Shape;27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78" name="Google Shape;278;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279" name="Google Shape;279;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280" name="Google Shape;280;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281" name="Google Shape;281;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282" name="Google Shape;282;p12"/>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283" name="Google Shape;283;p12"/>
          <p:cNvGrpSpPr/>
          <p:nvPr/>
        </p:nvGrpSpPr>
        <p:grpSpPr>
          <a:xfrm>
            <a:off x="95351" y="7514559"/>
            <a:ext cx="7581691" cy="5901"/>
            <a:chOff x="1890075" y="5241175"/>
            <a:chExt cx="4240556" cy="257700"/>
          </a:xfrm>
        </p:grpSpPr>
        <p:sp>
          <p:nvSpPr>
            <p:cNvPr id="284" name="Google Shape;284;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5" name="Google Shape;285;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6" name="Google Shape;286;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87" name="Google Shape;287;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88" name="Google Shape;288;p12"/>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289"/>
        <p:cNvGrpSpPr/>
        <p:nvPr/>
      </p:nvGrpSpPr>
      <p:grpSpPr>
        <a:xfrm>
          <a:off x="0" y="0"/>
          <a:ext cx="0" cy="0"/>
          <a:chOff x="0" y="0"/>
          <a:chExt cx="0" cy="0"/>
        </a:xfrm>
      </p:grpSpPr>
      <p:sp>
        <p:nvSpPr>
          <p:cNvPr id="290" name="Google Shape;290;p13"/>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291" name="Google Shape;291;p13"/>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292" name="Google Shape;292;p13"/>
          <p:cNvGrpSpPr/>
          <p:nvPr/>
        </p:nvGrpSpPr>
        <p:grpSpPr>
          <a:xfrm>
            <a:off x="-16250" y="9048087"/>
            <a:ext cx="7804900" cy="1072407"/>
            <a:chOff x="-19118" y="4617750"/>
            <a:chExt cx="9182236" cy="548378"/>
          </a:xfrm>
        </p:grpSpPr>
        <p:sp>
          <p:nvSpPr>
            <p:cNvPr id="293" name="Google Shape;293;p1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294" name="Google Shape;294;p1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29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grpSp>
        <p:nvGrpSpPr>
          <p:cNvPr id="39" name="Google Shape;39;p3"/>
          <p:cNvGrpSpPr/>
          <p:nvPr/>
        </p:nvGrpSpPr>
        <p:grpSpPr>
          <a:xfrm>
            <a:off x="190345" y="900758"/>
            <a:ext cx="7581747" cy="5906"/>
            <a:chOff x="1890075" y="5241175"/>
            <a:chExt cx="4240556" cy="257700"/>
          </a:xfrm>
        </p:grpSpPr>
        <p:sp>
          <p:nvSpPr>
            <p:cNvPr id="40" name="Google Shape;4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1" name="Google Shape;4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 name="Google Shape;4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4" name="Google Shape;44;p3"/>
          <p:cNvGrpSpPr/>
          <p:nvPr/>
        </p:nvGrpSpPr>
        <p:grpSpPr>
          <a:xfrm>
            <a:off x="190320" y="931759"/>
            <a:ext cx="7581691" cy="5901"/>
            <a:chOff x="1890075" y="5241175"/>
            <a:chExt cx="4240556" cy="257700"/>
          </a:xfrm>
        </p:grpSpPr>
        <p:sp>
          <p:nvSpPr>
            <p:cNvPr id="45" name="Google Shape;45;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6" name="Google Shape;4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7" name="Google Shape;4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9" name="Google Shape;49;p3"/>
          <p:cNvGrpSpPr/>
          <p:nvPr/>
        </p:nvGrpSpPr>
        <p:grpSpPr>
          <a:xfrm>
            <a:off x="172024" y="1163100"/>
            <a:ext cx="2377370" cy="415500"/>
            <a:chOff x="172024" y="1163100"/>
            <a:chExt cx="2377370" cy="415500"/>
          </a:xfrm>
        </p:grpSpPr>
        <p:sp>
          <p:nvSpPr>
            <p:cNvPr id="50" name="Google Shape;50;p3"/>
            <p:cNvSpPr txBox="1"/>
            <p:nvPr/>
          </p:nvSpPr>
          <p:spPr>
            <a:xfrm>
              <a:off x="290394" y="1163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1" name="Google Shape;51;p3"/>
            <p:cNvGrpSpPr/>
            <p:nvPr/>
          </p:nvGrpSpPr>
          <p:grpSpPr>
            <a:xfrm>
              <a:off x="172024" y="1269425"/>
              <a:ext cx="137818" cy="187200"/>
              <a:chOff x="507100" y="1997600"/>
              <a:chExt cx="158375" cy="187200"/>
            </a:xfrm>
          </p:grpSpPr>
          <p:sp>
            <p:nvSpPr>
              <p:cNvPr id="52" name="Google Shape;52;p3"/>
              <p:cNvSpPr/>
              <p:nvPr/>
            </p:nvSpPr>
            <p:spPr>
              <a:xfrm>
                <a:off x="529575" y="1997600"/>
                <a:ext cx="135900" cy="187200"/>
              </a:xfrm>
              <a:prstGeom prst="chevron">
                <a:avLst>
                  <a:gd name="adj" fmla="val 50000"/>
                </a:avLst>
              </a:prstGeom>
              <a:solidFill>
                <a:srgbClr val="4069D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07100" y="2017025"/>
                <a:ext cx="135900" cy="146700"/>
              </a:xfrm>
              <a:prstGeom prst="chevron">
                <a:avLst>
                  <a:gd name="adj" fmla="val 50000"/>
                </a:avLst>
              </a:prstGeom>
              <a:solidFill>
                <a:srgbClr val="4069DD"/>
              </a:solidFill>
              <a:ln w="9525" cap="flat" cmpd="sng">
                <a:solidFill>
                  <a:srgbClr val="4069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 name="Google Shape;54;p3"/>
          <p:cNvGrpSpPr/>
          <p:nvPr/>
        </p:nvGrpSpPr>
        <p:grpSpPr>
          <a:xfrm>
            <a:off x="190349" y="3276183"/>
            <a:ext cx="2377370" cy="415500"/>
            <a:chOff x="190349" y="3030000"/>
            <a:chExt cx="2377370" cy="415500"/>
          </a:xfrm>
        </p:grpSpPr>
        <p:sp>
          <p:nvSpPr>
            <p:cNvPr id="55" name="Google Shape;55;p3"/>
            <p:cNvSpPr txBox="1"/>
            <p:nvPr/>
          </p:nvSpPr>
          <p:spPr>
            <a:xfrm>
              <a:off x="308719" y="30300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6" name="Google Shape;56;p3"/>
            <p:cNvGrpSpPr/>
            <p:nvPr/>
          </p:nvGrpSpPr>
          <p:grpSpPr>
            <a:xfrm>
              <a:off x="190349" y="3136325"/>
              <a:ext cx="137818" cy="187200"/>
              <a:chOff x="507100" y="1540400"/>
              <a:chExt cx="158375" cy="187200"/>
            </a:xfrm>
          </p:grpSpPr>
          <p:sp>
            <p:nvSpPr>
              <p:cNvPr id="57" name="Google Shape;57;p3"/>
              <p:cNvSpPr/>
              <p:nvPr/>
            </p:nvSpPr>
            <p:spPr>
              <a:xfrm>
                <a:off x="529575" y="1540400"/>
                <a:ext cx="135900" cy="187200"/>
              </a:xfrm>
              <a:prstGeom prst="chevron">
                <a:avLst>
                  <a:gd name="adj" fmla="val 50000"/>
                </a:avLst>
              </a:prstGeom>
              <a:solidFill>
                <a:srgbClr val="DB4437"/>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07100" y="1559825"/>
                <a:ext cx="135900" cy="146700"/>
              </a:xfrm>
              <a:prstGeom prst="chevron">
                <a:avLst>
                  <a:gd name="adj" fmla="val 50000"/>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3"/>
          <p:cNvGrpSpPr/>
          <p:nvPr/>
        </p:nvGrpSpPr>
        <p:grpSpPr>
          <a:xfrm>
            <a:off x="172024" y="5389267"/>
            <a:ext cx="2377370" cy="415500"/>
            <a:chOff x="172024" y="5628475"/>
            <a:chExt cx="2377370" cy="415500"/>
          </a:xfrm>
        </p:grpSpPr>
        <p:sp>
          <p:nvSpPr>
            <p:cNvPr id="60" name="Google Shape;60;p3"/>
            <p:cNvSpPr txBox="1"/>
            <p:nvPr/>
          </p:nvSpPr>
          <p:spPr>
            <a:xfrm>
              <a:off x="290394" y="56284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172024" y="5734800"/>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F4B4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 name="Google Shape;64;p3"/>
          <p:cNvSpPr>
            <a:spLocks noGrp="1"/>
          </p:cNvSpPr>
          <p:nvPr>
            <p:ph type="pic" idx="2"/>
          </p:nvPr>
        </p:nvSpPr>
        <p:spPr>
          <a:xfrm>
            <a:off x="3204302" y="1086900"/>
            <a:ext cx="3460800" cy="2845500"/>
          </a:xfrm>
          <a:prstGeom prst="rect">
            <a:avLst/>
          </a:prstGeom>
          <a:noFill/>
          <a:ln w="19050" cap="flat" cmpd="sng">
            <a:solidFill>
              <a:srgbClr val="000000"/>
            </a:solidFill>
            <a:prstDash val="solid"/>
            <a:round/>
            <a:headEnd type="none" w="sm" len="sm"/>
            <a:tailEnd type="none" w="sm" len="sm"/>
          </a:ln>
        </p:spPr>
      </p:sp>
      <p:sp>
        <p:nvSpPr>
          <p:cNvPr id="65" name="Google Shape;65;p3"/>
          <p:cNvSpPr>
            <a:spLocks noGrp="1"/>
          </p:cNvSpPr>
          <p:nvPr>
            <p:ph type="pic" idx="3"/>
          </p:nvPr>
        </p:nvSpPr>
        <p:spPr>
          <a:xfrm>
            <a:off x="4469988" y="4518263"/>
            <a:ext cx="2453400" cy="2398200"/>
          </a:xfrm>
          <a:prstGeom prst="rect">
            <a:avLst/>
          </a:prstGeom>
          <a:noFill/>
          <a:ln w="19050" cap="flat" cmpd="sng">
            <a:solidFill>
              <a:srgbClr val="000000"/>
            </a:solidFill>
            <a:prstDash val="solid"/>
            <a:round/>
            <a:headEnd type="none" w="sm" len="sm"/>
            <a:tailEnd type="none" w="sm" len="sm"/>
          </a:ln>
        </p:spPr>
      </p:sp>
      <p:sp>
        <p:nvSpPr>
          <p:cNvPr id="66" name="Google Shape;66;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67" name="Google Shape;67;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8" name="Google Shape;68;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69" name="Google Shape;69;p3"/>
          <p:cNvGrpSpPr/>
          <p:nvPr/>
        </p:nvGrpSpPr>
        <p:grpSpPr>
          <a:xfrm>
            <a:off x="86238" y="7502350"/>
            <a:ext cx="7599900" cy="2264100"/>
            <a:chOff x="86238" y="7502350"/>
            <a:chExt cx="7599900" cy="2264100"/>
          </a:xfrm>
        </p:grpSpPr>
        <p:sp>
          <p:nvSpPr>
            <p:cNvPr id="70" name="Google Shape;70;p3"/>
            <p:cNvSpPr/>
            <p:nvPr/>
          </p:nvSpPr>
          <p:spPr>
            <a:xfrm>
              <a:off x="86238" y="7502350"/>
              <a:ext cx="7599900" cy="2264100"/>
            </a:xfrm>
            <a:prstGeom prst="rect">
              <a:avLst/>
            </a:prstGeom>
            <a:noFill/>
            <a:ln w="38100"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3"/>
            <p:cNvGrpSpPr/>
            <p:nvPr/>
          </p:nvGrpSpPr>
          <p:grpSpPr>
            <a:xfrm>
              <a:off x="172024" y="7502355"/>
              <a:ext cx="6416871" cy="415500"/>
              <a:chOff x="172024" y="7502355"/>
              <a:chExt cx="6416871" cy="415500"/>
            </a:xfrm>
          </p:grpSpPr>
          <p:sp>
            <p:nvSpPr>
              <p:cNvPr id="72" name="Google Shape;72;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73" name="Google Shape;73;p3"/>
              <p:cNvGrpSpPr/>
              <p:nvPr/>
            </p:nvGrpSpPr>
            <p:grpSpPr>
              <a:xfrm>
                <a:off x="172024" y="7607808"/>
                <a:ext cx="137818" cy="187200"/>
                <a:chOff x="507100" y="1997600"/>
                <a:chExt cx="158375" cy="187200"/>
              </a:xfrm>
            </p:grpSpPr>
            <p:sp>
              <p:nvSpPr>
                <p:cNvPr id="74" name="Google Shape;74;p3"/>
                <p:cNvSpPr/>
                <p:nvPr/>
              </p:nvSpPr>
              <p:spPr>
                <a:xfrm>
                  <a:off x="529575" y="1997600"/>
                  <a:ext cx="135900" cy="187200"/>
                </a:xfrm>
                <a:prstGeom prst="chevron">
                  <a:avLst>
                    <a:gd name="adj" fmla="val 50000"/>
                  </a:avLst>
                </a:prstGeom>
                <a:solidFill>
                  <a:srgbClr val="0F9D5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07100" y="2017025"/>
                  <a:ext cx="135900" cy="146700"/>
                </a:xfrm>
                <a:prstGeom prst="chevron">
                  <a:avLst>
                    <a:gd name="adj" fmla="val 50000"/>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6" name="Google Shape;76;p3"/>
          <p:cNvSpPr/>
          <p:nvPr/>
        </p:nvSpPr>
        <p:spPr>
          <a:xfrm rot="248910">
            <a:off x="7469568" y="-16320"/>
            <a:ext cx="1791494" cy="10540289"/>
          </a:xfrm>
          <a:prstGeom prst="rtTriangle">
            <a:avLst/>
          </a:prstGeom>
          <a:solidFill>
            <a:srgbClr val="575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681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3110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8558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13604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885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5052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113" y="3505200"/>
            <a:ext cx="2357775"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47438" y="322115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554500" y="1908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623213" y="351016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4077338" y="35052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2320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p:nvPr/>
        </p:nvSpPr>
        <p:spPr>
          <a:xfrm>
            <a:off x="4138275" y="6767525"/>
            <a:ext cx="3172200" cy="2495700"/>
          </a:xfrm>
          <a:prstGeom prst="rect">
            <a:avLst/>
          </a:prstGeom>
          <a:solidFill>
            <a:srgbClr val="99999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8"/>
        <p:cNvGrpSpPr/>
        <p:nvPr/>
      </p:nvGrpSpPr>
      <p:grpSpPr>
        <a:xfrm>
          <a:off x="0" y="0"/>
          <a:ext cx="0" cy="0"/>
          <a:chOff x="0" y="0"/>
          <a:chExt cx="0" cy="0"/>
        </a:xfrm>
      </p:grpSpPr>
      <p:sp>
        <p:nvSpPr>
          <p:cNvPr id="119" name="Google Shape;11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1" name="Google Shape;121;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2" name="Google Shape;122;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3" name="Google Shape;123;p5"/>
          <p:cNvGrpSpPr/>
          <p:nvPr/>
        </p:nvGrpSpPr>
        <p:grpSpPr>
          <a:xfrm>
            <a:off x="95351" y="1392509"/>
            <a:ext cx="7581691" cy="5901"/>
            <a:chOff x="1890075" y="5241175"/>
            <a:chExt cx="4240556" cy="257700"/>
          </a:xfrm>
        </p:grpSpPr>
        <p:sp>
          <p:nvSpPr>
            <p:cNvPr id="124" name="Google Shape;124;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7" name="Google Shape;127;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8" name="Google Shape;128;p5"/>
          <p:cNvGrpSpPr/>
          <p:nvPr/>
        </p:nvGrpSpPr>
        <p:grpSpPr>
          <a:xfrm>
            <a:off x="95351" y="4542984"/>
            <a:ext cx="7581691" cy="5901"/>
            <a:chOff x="1890075" y="5241175"/>
            <a:chExt cx="4240556" cy="257700"/>
          </a:xfrm>
        </p:grpSpPr>
        <p:sp>
          <p:nvSpPr>
            <p:cNvPr id="129" name="Google Shape;12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2" name="Google Shape;13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3" name="Google Shape;133;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7" name="Google Shape;137;p5"/>
          <p:cNvSpPr/>
          <p:nvPr/>
        </p:nvSpPr>
        <p:spPr>
          <a:xfrm>
            <a:off x="432000" y="74583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8" name="Google Shape;138;p5"/>
          <p:cNvGrpSpPr/>
          <p:nvPr/>
        </p:nvGrpSpPr>
        <p:grpSpPr>
          <a:xfrm>
            <a:off x="95351" y="7362159"/>
            <a:ext cx="7581691" cy="5901"/>
            <a:chOff x="1890075" y="5241175"/>
            <a:chExt cx="4240556" cy="257700"/>
          </a:xfrm>
        </p:grpSpPr>
        <p:sp>
          <p:nvSpPr>
            <p:cNvPr id="139" name="Google Shape;139;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2" name="Google Shape;142;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3" name="Google Shape;143;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4"/>
        <p:cNvGrpSpPr/>
        <p:nvPr/>
      </p:nvGrpSpPr>
      <p:grpSpPr>
        <a:xfrm>
          <a:off x="0" y="0"/>
          <a:ext cx="0" cy="0"/>
          <a:chOff x="0" y="0"/>
          <a:chExt cx="0" cy="0"/>
        </a:xfrm>
      </p:grpSpPr>
      <p:sp>
        <p:nvSpPr>
          <p:cNvPr id="145" name="Google Shape;145;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6" name="Google Shape;146;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7" name="Google Shape;147;p6"/>
          <p:cNvGrpSpPr/>
          <p:nvPr/>
        </p:nvGrpSpPr>
        <p:grpSpPr>
          <a:xfrm>
            <a:off x="-16250" y="9048087"/>
            <a:ext cx="7804900" cy="1072407"/>
            <a:chOff x="-19118" y="4617750"/>
            <a:chExt cx="9182236" cy="548378"/>
          </a:xfrm>
        </p:grpSpPr>
        <p:sp>
          <p:nvSpPr>
            <p:cNvPr id="148" name="Google Shape;14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9" name="Google Shape;14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5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56"/>
        <p:cNvGrpSpPr/>
        <p:nvPr/>
      </p:nvGrpSpPr>
      <p:grpSpPr>
        <a:xfrm>
          <a:off x="0" y="0"/>
          <a:ext cx="0" cy="0"/>
          <a:chOff x="0" y="0"/>
          <a:chExt cx="0" cy="0"/>
        </a:xfrm>
      </p:grpSpPr>
      <p:grpSp>
        <p:nvGrpSpPr>
          <p:cNvPr id="157" name="Google Shape;157;p9"/>
          <p:cNvGrpSpPr/>
          <p:nvPr/>
        </p:nvGrpSpPr>
        <p:grpSpPr>
          <a:xfrm>
            <a:off x="172055" y="1468890"/>
            <a:ext cx="7434543" cy="62982"/>
            <a:chOff x="1890075" y="5241175"/>
            <a:chExt cx="4240556" cy="257700"/>
          </a:xfrm>
        </p:grpSpPr>
        <p:sp>
          <p:nvSpPr>
            <p:cNvPr id="158" name="Google Shape;15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9" name="Google Shape;15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0" name="Google Shape;16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1" name="Google Shape;16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2" name="Google Shape;16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63" name="Google Shape;163;p9"/>
          <p:cNvGrpSpPr/>
          <p:nvPr/>
        </p:nvGrpSpPr>
        <p:grpSpPr>
          <a:xfrm>
            <a:off x="168930" y="2702615"/>
            <a:ext cx="7434543" cy="62982"/>
            <a:chOff x="1890075" y="5241175"/>
            <a:chExt cx="4240556" cy="257700"/>
          </a:xfrm>
        </p:grpSpPr>
        <p:sp>
          <p:nvSpPr>
            <p:cNvPr id="164" name="Google Shape;16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5" name="Google Shape;16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6" name="Google Shape;16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67" name="Google Shape;16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168" name="Google Shape;168;p9"/>
          <p:cNvCxnSpPr>
            <a:stCxn id="15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169" name="Google Shape;16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170" name="Google Shape;170;p9"/>
          <p:cNvGrpSpPr/>
          <p:nvPr/>
        </p:nvGrpSpPr>
        <p:grpSpPr>
          <a:xfrm>
            <a:off x="0" y="3413775"/>
            <a:ext cx="3530025" cy="746350"/>
            <a:chOff x="0" y="3156075"/>
            <a:chExt cx="3530025" cy="746350"/>
          </a:xfrm>
        </p:grpSpPr>
        <p:sp>
          <p:nvSpPr>
            <p:cNvPr id="171" name="Google Shape;17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2" name="Google Shape;17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3" name="Google Shape;173;p9"/>
          <p:cNvGrpSpPr/>
          <p:nvPr/>
        </p:nvGrpSpPr>
        <p:grpSpPr>
          <a:xfrm>
            <a:off x="3248850" y="2867100"/>
            <a:ext cx="4936034" cy="746350"/>
            <a:chOff x="0" y="3156075"/>
            <a:chExt cx="3530025" cy="746350"/>
          </a:xfrm>
        </p:grpSpPr>
        <p:sp>
          <p:nvSpPr>
            <p:cNvPr id="174" name="Google Shape;17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5" name="Google Shape;17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76" name="Google Shape;176;p9"/>
          <p:cNvGrpSpPr/>
          <p:nvPr/>
        </p:nvGrpSpPr>
        <p:grpSpPr>
          <a:xfrm>
            <a:off x="3248850" y="7166275"/>
            <a:ext cx="4936034" cy="746350"/>
            <a:chOff x="0" y="3156075"/>
            <a:chExt cx="3530025" cy="746350"/>
          </a:xfrm>
        </p:grpSpPr>
        <p:sp>
          <p:nvSpPr>
            <p:cNvPr id="177" name="Google Shape;17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78" name="Google Shape;17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79" name="Google Shape;17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180" name="Google Shape;18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181" name="Google Shape;18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182" name="Google Shape;182;p9"/>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3" name="Google Shape;183;p9"/>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184"/>
        <p:cNvGrpSpPr/>
        <p:nvPr/>
      </p:nvGrpSpPr>
      <p:grpSpPr>
        <a:xfrm>
          <a:off x="0" y="0"/>
          <a:ext cx="0" cy="0"/>
          <a:chOff x="0" y="0"/>
          <a:chExt cx="0" cy="0"/>
        </a:xfrm>
      </p:grpSpPr>
      <p:cxnSp>
        <p:nvCxnSpPr>
          <p:cNvPr id="185" name="Google Shape;185;p10"/>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186" name="Google Shape;186;p10"/>
          <p:cNvCxnSpPr>
            <a:stCxn id="187"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188" name="Google Shape;188;p10"/>
          <p:cNvGrpSpPr/>
          <p:nvPr/>
        </p:nvGrpSpPr>
        <p:grpSpPr>
          <a:xfrm>
            <a:off x="190320" y="900657"/>
            <a:ext cx="7581691" cy="5901"/>
            <a:chOff x="1890075" y="5241175"/>
            <a:chExt cx="4240556" cy="257700"/>
          </a:xfrm>
        </p:grpSpPr>
        <p:sp>
          <p:nvSpPr>
            <p:cNvPr id="187" name="Google Shape;187;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9" name="Google Shape;189;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0" name="Google Shape;190;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1" name="Google Shape;191;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92" name="Google Shape;192;p10"/>
          <p:cNvGrpSpPr/>
          <p:nvPr/>
        </p:nvGrpSpPr>
        <p:grpSpPr>
          <a:xfrm>
            <a:off x="190320" y="931759"/>
            <a:ext cx="7581691" cy="5901"/>
            <a:chOff x="1890075" y="5241175"/>
            <a:chExt cx="4240556" cy="257700"/>
          </a:xfrm>
        </p:grpSpPr>
        <p:sp>
          <p:nvSpPr>
            <p:cNvPr id="193" name="Google Shape;193;p10"/>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4" name="Google Shape;194;p10"/>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5" name="Google Shape;195;p10"/>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6" name="Google Shape;196;p10"/>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97" name="Google Shape;197;p10"/>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198" name="Google Shape;198;p10"/>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199" name="Google Shape;199;p10"/>
          <p:cNvGrpSpPr/>
          <p:nvPr/>
        </p:nvGrpSpPr>
        <p:grpSpPr>
          <a:xfrm>
            <a:off x="372224" y="1193225"/>
            <a:ext cx="137818" cy="187200"/>
            <a:chOff x="507100" y="1997600"/>
            <a:chExt cx="158375" cy="187200"/>
          </a:xfrm>
        </p:grpSpPr>
        <p:sp>
          <p:nvSpPr>
            <p:cNvPr id="200" name="Google Shape;200;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0"/>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03" name="Google Shape;203;p10"/>
          <p:cNvGrpSpPr/>
          <p:nvPr/>
        </p:nvGrpSpPr>
        <p:grpSpPr>
          <a:xfrm>
            <a:off x="3196549" y="1193225"/>
            <a:ext cx="137818" cy="187200"/>
            <a:chOff x="507100" y="1997600"/>
            <a:chExt cx="158375" cy="187200"/>
          </a:xfrm>
        </p:grpSpPr>
        <p:sp>
          <p:nvSpPr>
            <p:cNvPr id="204" name="Google Shape;204;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07" name="Google Shape;207;p10"/>
          <p:cNvGrpSpPr/>
          <p:nvPr/>
        </p:nvGrpSpPr>
        <p:grpSpPr>
          <a:xfrm>
            <a:off x="3196549" y="4016425"/>
            <a:ext cx="137818" cy="187200"/>
            <a:chOff x="507100" y="1997600"/>
            <a:chExt cx="158375" cy="187200"/>
          </a:xfrm>
        </p:grpSpPr>
        <p:sp>
          <p:nvSpPr>
            <p:cNvPr id="208" name="Google Shape;208;p10"/>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0"/>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0"/>
          <p:cNvGrpSpPr/>
          <p:nvPr/>
        </p:nvGrpSpPr>
        <p:grpSpPr>
          <a:xfrm>
            <a:off x="172050" y="4643025"/>
            <a:ext cx="2852450" cy="2183285"/>
            <a:chOff x="404700" y="4541500"/>
            <a:chExt cx="2852450" cy="2183285"/>
          </a:xfrm>
        </p:grpSpPr>
        <p:sp>
          <p:nvSpPr>
            <p:cNvPr id="211" name="Google Shape;211;p10"/>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0"/>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0"/>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214" name="Google Shape;214;p10"/>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0"/>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10"/>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0"/>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219" name="Google Shape;219;p10"/>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220" name="Google Shape;220;p10"/>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221" name="Google Shape;221;p10"/>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22" name="Google Shape;222;p10"/>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23"/>
        <p:cNvGrpSpPr/>
        <p:nvPr/>
      </p:nvGrpSpPr>
      <p:grpSpPr>
        <a:xfrm>
          <a:off x="0" y="0"/>
          <a:ext cx="0" cy="0"/>
          <a:chOff x="0" y="0"/>
          <a:chExt cx="0" cy="0"/>
        </a:xfrm>
      </p:grpSpPr>
      <p:sp>
        <p:nvSpPr>
          <p:cNvPr id="224" name="Google Shape;224;p11"/>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5" name="Google Shape;225;p11"/>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cxnSp>
        <p:nvCxnSpPr>
          <p:cNvPr id="226" name="Google Shape;226;p11"/>
          <p:cNvCxnSpPr/>
          <p:nvPr/>
        </p:nvCxnSpPr>
        <p:spPr>
          <a:xfrm>
            <a:off x="417975" y="1623150"/>
            <a:ext cx="0" cy="8461500"/>
          </a:xfrm>
          <a:prstGeom prst="straightConnector1">
            <a:avLst/>
          </a:prstGeom>
          <a:noFill/>
          <a:ln w="9525" cap="flat" cmpd="sng">
            <a:solidFill>
              <a:srgbClr val="B7B7B7"/>
            </a:solidFill>
            <a:prstDash val="solid"/>
            <a:round/>
            <a:headEnd type="none" w="med" len="med"/>
            <a:tailEnd type="none" w="med" len="med"/>
          </a:ln>
        </p:spPr>
      </p:cxnSp>
      <p:grpSp>
        <p:nvGrpSpPr>
          <p:cNvPr id="227" name="Google Shape;227;p11"/>
          <p:cNvGrpSpPr/>
          <p:nvPr/>
        </p:nvGrpSpPr>
        <p:grpSpPr>
          <a:xfrm>
            <a:off x="404725" y="1529075"/>
            <a:ext cx="6908400" cy="72025"/>
            <a:chOff x="404725" y="1681475"/>
            <a:chExt cx="6908400" cy="72025"/>
          </a:xfrm>
        </p:grpSpPr>
        <p:cxnSp>
          <p:nvCxnSpPr>
            <p:cNvPr id="228" name="Google Shape;228;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29" name="Google Shape;229;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30" name="Google Shape;230;p11"/>
          <p:cNvCxnSpPr/>
          <p:nvPr/>
        </p:nvCxnSpPr>
        <p:spPr>
          <a:xfrm>
            <a:off x="7313125" y="1593600"/>
            <a:ext cx="0" cy="8520600"/>
          </a:xfrm>
          <a:prstGeom prst="straightConnector1">
            <a:avLst/>
          </a:prstGeom>
          <a:noFill/>
          <a:ln w="9525" cap="flat" cmpd="sng">
            <a:solidFill>
              <a:srgbClr val="B7B7B7"/>
            </a:solidFill>
            <a:prstDash val="solid"/>
            <a:round/>
            <a:headEnd type="none" w="med" len="med"/>
            <a:tailEnd type="none" w="med" len="med"/>
          </a:ln>
        </p:spPr>
      </p:cxnSp>
      <p:sp>
        <p:nvSpPr>
          <p:cNvPr id="231" name="Google Shape;231;p11"/>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a:spcBef>
                <a:spcPts val="0"/>
              </a:spcBef>
              <a:spcAft>
                <a:spcPts val="0"/>
              </a:spcAft>
              <a:buSzPts val="2800"/>
              <a:buNone/>
              <a:defRPr sz="2100"/>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232" name="Google Shape;232;p11"/>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3" name="Google Shape;233;p11"/>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11"/>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235" name="Google Shape;235;p11"/>
          <p:cNvGrpSpPr/>
          <p:nvPr/>
        </p:nvGrpSpPr>
        <p:grpSpPr>
          <a:xfrm>
            <a:off x="417975" y="1732850"/>
            <a:ext cx="2357775" cy="410125"/>
            <a:chOff x="417975" y="1885250"/>
            <a:chExt cx="2357775" cy="410125"/>
          </a:xfrm>
        </p:grpSpPr>
        <p:sp>
          <p:nvSpPr>
            <p:cNvPr id="236" name="Google Shape;236;p11"/>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11"/>
          <p:cNvGrpSpPr/>
          <p:nvPr/>
        </p:nvGrpSpPr>
        <p:grpSpPr>
          <a:xfrm>
            <a:off x="417975" y="3505200"/>
            <a:ext cx="2357775" cy="410125"/>
            <a:chOff x="265575" y="3352800"/>
            <a:chExt cx="2357775" cy="410125"/>
          </a:xfrm>
        </p:grpSpPr>
        <p:sp>
          <p:nvSpPr>
            <p:cNvPr id="241" name="Google Shape;241;p11"/>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1"/>
          <p:cNvGrpSpPr/>
          <p:nvPr/>
        </p:nvGrpSpPr>
        <p:grpSpPr>
          <a:xfrm>
            <a:off x="3872044" y="3505200"/>
            <a:ext cx="2747987" cy="410125"/>
            <a:chOff x="3567313" y="3200400"/>
            <a:chExt cx="2357775" cy="410125"/>
          </a:xfrm>
        </p:grpSpPr>
        <p:sp>
          <p:nvSpPr>
            <p:cNvPr id="246" name="Google Shape;246;p11"/>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11"/>
          <p:cNvGrpSpPr/>
          <p:nvPr/>
        </p:nvGrpSpPr>
        <p:grpSpPr>
          <a:xfrm>
            <a:off x="417963" y="7359750"/>
            <a:ext cx="2357775" cy="410125"/>
            <a:chOff x="-39237" y="6140550"/>
            <a:chExt cx="2357775" cy="410125"/>
          </a:xfrm>
        </p:grpSpPr>
        <p:sp>
          <p:nvSpPr>
            <p:cNvPr id="251" name="Google Shape;251;p11"/>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11"/>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256" name="Google Shape;256;p11"/>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257" name="Google Shape;257;p11"/>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258" name="Google Shape;258;p11"/>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259" name="Google Shape;259;p11"/>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0" name="Google Shape;260;p11"/>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1" name="Google Shape;261;p11"/>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a:spcBef>
                <a:spcPts val="0"/>
              </a:spcBef>
              <a:spcAft>
                <a:spcPts val="0"/>
              </a:spcAft>
              <a:buSzPts val="1100"/>
              <a:buNone/>
              <a:defRPr sz="1100" i="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11"/>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51"/>
        <p:cNvGrpSpPr/>
        <p:nvPr/>
      </p:nvGrpSpPr>
      <p:grpSpPr>
        <a:xfrm>
          <a:off x="0" y="0"/>
          <a:ext cx="0" cy="0"/>
          <a:chOff x="0" y="0"/>
          <a:chExt cx="0" cy="0"/>
        </a:xfrm>
      </p:grpSpPr>
      <p:sp>
        <p:nvSpPr>
          <p:cNvPr id="152" name="Google Shape;15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53" name="Google Shape;15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54" name="Google Shape;15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155" name="Google Shape;15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15"/>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301" name="Google Shape;301;p15"/>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302" name="Google Shape;302;p15"/>
          <p:cNvSpPr txBox="1"/>
          <p:nvPr/>
        </p:nvSpPr>
        <p:spPr>
          <a:xfrm>
            <a:off x="404725" y="2126238"/>
            <a:ext cx="6862500" cy="132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Binomial logistic regression models typically offer flexibility and predictive power, which can be used to inform larger business decisions. Our team sought to build one from the data provided for this project. </a:t>
            </a:r>
            <a:r>
              <a:rPr lang="en" sz="1100" b="1">
                <a:solidFill>
                  <a:schemeClr val="dk1"/>
                </a:solidFill>
                <a:latin typeface="Roboto"/>
                <a:ea typeface="Roboto"/>
                <a:cs typeface="Roboto"/>
                <a:sym typeface="Roboto"/>
              </a:rPr>
              <a:t>This report offers details and key insights from Milestone 5, which impact the future development of the overall project. </a:t>
            </a:r>
            <a:endParaRPr sz="1100">
              <a:solidFill>
                <a:schemeClr val="dk1"/>
              </a:solidFill>
              <a:latin typeface="Roboto"/>
              <a:ea typeface="Roboto"/>
              <a:cs typeface="Roboto"/>
              <a:sym typeface="Roboto"/>
            </a:endParaRPr>
          </a:p>
        </p:txBody>
      </p:sp>
      <p:sp>
        <p:nvSpPr>
          <p:cNvPr id="303" name="Google Shape;303;p15"/>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grpSp>
        <p:nvGrpSpPr>
          <p:cNvPr id="304" name="Google Shape;304;p15"/>
          <p:cNvGrpSpPr/>
          <p:nvPr/>
        </p:nvGrpSpPr>
        <p:grpSpPr>
          <a:xfrm>
            <a:off x="438150" y="3973875"/>
            <a:ext cx="3415500" cy="3276632"/>
            <a:chOff x="438150" y="3745275"/>
            <a:chExt cx="3415500" cy="3276632"/>
          </a:xfrm>
        </p:grpSpPr>
        <p:sp>
          <p:nvSpPr>
            <p:cNvPr id="305" name="Google Shape;305;p15"/>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Milestone 5 - Regression Modeling  </a:t>
              </a:r>
              <a:endParaRPr sz="1200" b="1">
                <a:latin typeface="Roboto"/>
                <a:ea typeface="Roboto"/>
                <a:cs typeface="Roboto"/>
                <a:sym typeface="Roboto"/>
              </a:endParaRPr>
            </a:p>
          </p:txBody>
        </p:sp>
        <p:sp>
          <p:nvSpPr>
            <p:cNvPr id="306" name="Google Shape;306;p15"/>
            <p:cNvSpPr txBox="1"/>
            <p:nvPr/>
          </p:nvSpPr>
          <p:spPr>
            <a:xfrm>
              <a:off x="482325" y="4038407"/>
              <a:ext cx="3224100" cy="29835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a:solidFill>
                    <a:schemeClr val="dk1"/>
                  </a:solidFill>
                </a:rPr>
                <a:t>🎯 </a:t>
              </a:r>
              <a:r>
                <a:rPr lang="en" sz="1200" b="1">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a:t>
              </a:r>
              <a:r>
                <a:rPr lang="en" sz="1100">
                  <a:solidFill>
                    <a:schemeClr val="dk1"/>
                  </a:solidFill>
                  <a:latin typeface="Roboto"/>
                  <a:ea typeface="Roboto"/>
                  <a:cs typeface="Roboto"/>
                  <a:sym typeface="Roboto"/>
                </a:rPr>
                <a:t>Apply user data to build and analyze a binomial logistic regression model.</a:t>
              </a:r>
              <a:endParaRPr sz="110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184150" algn="l" rtl="0">
                <a:lnSpc>
                  <a:spcPct val="100000"/>
                </a:lnSpc>
                <a:spcBef>
                  <a:spcPts val="500"/>
                </a:spcBef>
                <a:spcAft>
                  <a:spcPts val="0"/>
                </a:spcAft>
                <a:buClr>
                  <a:schemeClr val="dk1"/>
                </a:buClr>
                <a:buSzPts val="1100"/>
                <a:buFont typeface="Roboto"/>
                <a:buChar char="●"/>
              </a:pPr>
              <a:r>
                <a:rPr lang="en" sz="1100">
                  <a:solidFill>
                    <a:schemeClr val="dk1"/>
                  </a:solidFill>
                  <a:latin typeface="Roboto"/>
                  <a:ea typeface="Roboto"/>
                  <a:cs typeface="Roboto"/>
                  <a:sym typeface="Roboto"/>
                </a:rPr>
                <a:t>Created features of interest to the stakeholders and business scenario</a:t>
              </a:r>
              <a:endParaRPr sz="110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Assessed features for multicollinearity</a:t>
              </a:r>
              <a:endParaRPr sz="110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Built the regression model</a:t>
              </a:r>
              <a:endParaRPr sz="1100">
                <a:solidFill>
                  <a:schemeClr val="dk1"/>
                </a:solidFill>
                <a:latin typeface="Roboto"/>
                <a:ea typeface="Roboto"/>
                <a:cs typeface="Roboto"/>
                <a:sym typeface="Roboto"/>
              </a:endParaRPr>
            </a:p>
            <a:p>
              <a:pPr marL="457200" lvl="0" indent="-184150" algn="l" rtl="0">
                <a:lnSpc>
                  <a:spcPct val="100000"/>
                </a:lnSpc>
                <a:spcBef>
                  <a:spcPts val="0"/>
                </a:spcBef>
                <a:spcAft>
                  <a:spcPts val="0"/>
                </a:spcAft>
                <a:buClr>
                  <a:schemeClr val="dk1"/>
                </a:buClr>
                <a:buSzPts val="1100"/>
                <a:buFont typeface="Roboto"/>
                <a:buChar char="●"/>
              </a:pPr>
              <a:r>
                <a:rPr lang="en" sz="1100">
                  <a:solidFill>
                    <a:schemeClr val="dk1"/>
                  </a:solidFill>
                  <a:latin typeface="Roboto"/>
                  <a:ea typeface="Roboto"/>
                  <a:cs typeface="Roboto"/>
                  <a:sym typeface="Roboto"/>
                </a:rPr>
                <a:t>Evaluated model performance </a:t>
              </a:r>
              <a:endParaRPr sz="110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Impact:</a:t>
              </a:r>
              <a:r>
                <a:rPr lang="en" sz="1100">
                  <a:solidFill>
                    <a:schemeClr val="dk1"/>
                  </a:solidFill>
                  <a:latin typeface="Roboto"/>
                  <a:ea typeface="Roboto"/>
                  <a:cs typeface="Roboto"/>
                  <a:sym typeface="Roboto"/>
                </a:rPr>
                <a:t> With enough data, binomial logistic regression model results can reveal important variable relationships and predict binary outcomes, which can inform decisions for marketing and product development, for example. </a:t>
              </a:r>
              <a:endParaRPr sz="1100">
                <a:solidFill>
                  <a:schemeClr val="dk1"/>
                </a:solidFill>
                <a:latin typeface="Roboto"/>
                <a:ea typeface="Roboto"/>
                <a:cs typeface="Roboto"/>
                <a:sym typeface="Roboto"/>
              </a:endParaRPr>
            </a:p>
          </p:txBody>
        </p:sp>
      </p:grpSp>
      <p:sp>
        <p:nvSpPr>
          <p:cNvPr id="307" name="Google Shape;307;p15"/>
          <p:cNvSpPr txBox="1"/>
          <p:nvPr/>
        </p:nvSpPr>
        <p:spPr>
          <a:xfrm>
            <a:off x="3939600" y="6549525"/>
            <a:ext cx="3354900" cy="2479200"/>
          </a:xfrm>
          <a:prstGeom prst="rect">
            <a:avLst/>
          </a:prstGeom>
          <a:noFill/>
          <a:ln>
            <a:noFill/>
          </a:ln>
        </p:spPr>
        <p:txBody>
          <a:bodyPr spcFirstLastPara="1" wrap="square" lIns="91425" tIns="91425" rIns="91425" bIns="91425" anchor="t" anchorCtr="0">
            <a:noAutofit/>
          </a:bodyPr>
          <a:lstStyle/>
          <a:p>
            <a:pPr marL="142875" lvl="0" indent="-184150" algn="l" rtl="0">
              <a:lnSpc>
                <a:spcPct val="100000"/>
              </a:lnSpc>
              <a:spcBef>
                <a:spcPts val="0"/>
              </a:spcBef>
              <a:spcAft>
                <a:spcPts val="0"/>
              </a:spcAft>
              <a:buClr>
                <a:schemeClr val="dk1"/>
              </a:buClr>
              <a:buSzPts val="1100"/>
              <a:buFont typeface="Roboto"/>
              <a:buChar char="●"/>
            </a:pPr>
            <a:r>
              <a:rPr lang="en" sz="1100" dirty="0">
                <a:latin typeface="Roboto"/>
                <a:ea typeface="Roboto"/>
                <a:cs typeface="Roboto"/>
                <a:sym typeface="Roboto"/>
              </a:rPr>
              <a:t>The efficacy of a binomial logistic regression model is determined by accuracy, precision, and recall scores; in particular, </a:t>
            </a:r>
            <a:r>
              <a:rPr lang="en" sz="1100" b="1" dirty="0">
                <a:latin typeface="Roboto"/>
                <a:ea typeface="Roboto"/>
                <a:cs typeface="Roboto"/>
                <a:sym typeface="Roboto"/>
              </a:rPr>
              <a:t>recall is essential to this model as it shows the number of churned users. </a:t>
            </a:r>
            <a:endParaRPr sz="1100" b="1"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The model has mediocre precision </a:t>
            </a:r>
            <a:r>
              <a:rPr lang="en" sz="1100" b="1">
                <a:latin typeface="Roboto"/>
                <a:ea typeface="Roboto"/>
                <a:cs typeface="Roboto"/>
                <a:sym typeface="Roboto"/>
              </a:rPr>
              <a:t>(52% </a:t>
            </a:r>
            <a:r>
              <a:rPr lang="en" sz="1100" b="1" dirty="0">
                <a:latin typeface="Roboto"/>
                <a:ea typeface="Roboto"/>
                <a:cs typeface="Roboto"/>
                <a:sym typeface="Roboto"/>
              </a:rPr>
              <a:t>of its positive predictions are correct) but very low recall, with only 9% of churned users identified.</a:t>
            </a:r>
            <a:r>
              <a:rPr lang="en" sz="1100" dirty="0">
                <a:latin typeface="Roboto"/>
                <a:ea typeface="Roboto"/>
                <a:cs typeface="Roboto"/>
                <a:sym typeface="Roboto"/>
              </a:rPr>
              <a:t> This means the model makes a lot of false negative predictions and fails to capture users who will churn.</a:t>
            </a:r>
            <a:endParaRPr sz="1100" dirty="0">
              <a:latin typeface="Roboto"/>
              <a:ea typeface="Roboto"/>
              <a:cs typeface="Roboto"/>
              <a:sym typeface="Roboto"/>
            </a:endParaRPr>
          </a:p>
          <a:p>
            <a:pPr marL="142875" lvl="0" indent="-184150" algn="l" rtl="0">
              <a:lnSpc>
                <a:spcPct val="100000"/>
              </a:lnSpc>
              <a:spcBef>
                <a:spcPts val="800"/>
              </a:spcBef>
              <a:spcAft>
                <a:spcPts val="0"/>
              </a:spcAft>
              <a:buClr>
                <a:schemeClr val="dk1"/>
              </a:buClr>
              <a:buSzPts val="1100"/>
              <a:buFont typeface="Roboto"/>
              <a:buChar char="●"/>
            </a:pPr>
            <a:r>
              <a:rPr lang="en" sz="1100" b="1" dirty="0">
                <a:latin typeface="Roboto"/>
                <a:ea typeface="Roboto"/>
                <a:cs typeface="Roboto"/>
                <a:sym typeface="Roboto"/>
              </a:rPr>
              <a:t>Activity_days was by far the most important feature in the model.</a:t>
            </a:r>
            <a:r>
              <a:rPr lang="en" sz="1100" dirty="0">
                <a:latin typeface="Roboto"/>
                <a:ea typeface="Roboto"/>
                <a:cs typeface="Roboto"/>
                <a:sym typeface="Roboto"/>
              </a:rPr>
              <a:t> It had a negative correlation with user churn. </a:t>
            </a:r>
            <a:endParaRPr sz="1100" dirty="0">
              <a:latin typeface="Roboto"/>
              <a:ea typeface="Roboto"/>
              <a:cs typeface="Roboto"/>
              <a:sym typeface="Roboto"/>
            </a:endParaRPr>
          </a:p>
          <a:p>
            <a:pPr marL="142875" lvl="0" indent="-184150" algn="l" rtl="0">
              <a:lnSpc>
                <a:spcPct val="100000"/>
              </a:lnSpc>
              <a:spcBef>
                <a:spcPts val="800"/>
              </a:spcBef>
              <a:spcAft>
                <a:spcPts val="800"/>
              </a:spcAft>
              <a:buClr>
                <a:schemeClr val="dk1"/>
              </a:buClr>
              <a:buSzPts val="1100"/>
              <a:buFont typeface="Roboto"/>
              <a:buChar char="●"/>
            </a:pPr>
            <a:r>
              <a:rPr lang="en" sz="1100" dirty="0">
                <a:latin typeface="Roboto"/>
                <a:ea typeface="Roboto"/>
                <a:cs typeface="Roboto"/>
                <a:sym typeface="Roboto"/>
              </a:rPr>
              <a:t>In previous EDA, user churn rate increased as the values in km_per_driving_day increased. </a:t>
            </a:r>
            <a:r>
              <a:rPr lang="en" sz="1100" b="1" dirty="0">
                <a:latin typeface="Roboto"/>
                <a:ea typeface="Roboto"/>
                <a:cs typeface="Roboto"/>
                <a:sym typeface="Roboto"/>
              </a:rPr>
              <a:t>In the model,</a:t>
            </a:r>
            <a:r>
              <a:rPr lang="en" sz="1100" b="1" dirty="0">
                <a:solidFill>
                  <a:schemeClr val="dk1"/>
                </a:solidFill>
                <a:latin typeface="Roboto"/>
                <a:ea typeface="Roboto"/>
                <a:cs typeface="Roboto"/>
                <a:sym typeface="Roboto"/>
              </a:rPr>
              <a:t> distance driven per day</a:t>
            </a:r>
            <a:r>
              <a:rPr lang="en" sz="1100" b="1" dirty="0">
                <a:latin typeface="Roboto"/>
                <a:ea typeface="Roboto"/>
                <a:cs typeface="Roboto"/>
                <a:sym typeface="Roboto"/>
              </a:rPr>
              <a:t> was the second-least-important variable.</a:t>
            </a:r>
            <a:endParaRPr sz="1100" b="1" dirty="0">
              <a:latin typeface="Roboto"/>
              <a:ea typeface="Roboto"/>
              <a:cs typeface="Roboto"/>
              <a:sym typeface="Roboto"/>
            </a:endParaRPr>
          </a:p>
        </p:txBody>
      </p:sp>
      <p:sp>
        <p:nvSpPr>
          <p:cNvPr id="308" name="Google Shape;308;p15"/>
          <p:cNvSpPr txBox="1"/>
          <p:nvPr/>
        </p:nvSpPr>
        <p:spPr>
          <a:xfrm>
            <a:off x="404725" y="7798200"/>
            <a:ext cx="3448800" cy="2344800"/>
          </a:xfrm>
          <a:prstGeom prst="rect">
            <a:avLst/>
          </a:prstGeom>
          <a:noFill/>
          <a:ln>
            <a:noFill/>
          </a:ln>
        </p:spPr>
        <p:txBody>
          <a:bodyPr spcFirstLastPara="1" wrap="square" lIns="91425" tIns="91425" rIns="91425" bIns="91425" anchor="t" anchorCtr="0">
            <a:spAutoFit/>
          </a:bodyPr>
          <a:lstStyle/>
          <a:p>
            <a:pPr marL="285750" lvl="0" indent="-184150" algn="l" rtl="0">
              <a:spcBef>
                <a:spcPts val="0"/>
              </a:spcBef>
              <a:spcAft>
                <a:spcPts val="0"/>
              </a:spcAft>
              <a:buClr>
                <a:schemeClr val="dk1"/>
              </a:buClr>
              <a:buSzPts val="1100"/>
              <a:buFont typeface="Roboto"/>
              <a:buChar char="➔"/>
            </a:pPr>
            <a:r>
              <a:rPr lang="en" sz="1100" b="1">
                <a:solidFill>
                  <a:schemeClr val="dk1"/>
                </a:solidFill>
                <a:latin typeface="Roboto"/>
                <a:ea typeface="Roboto"/>
                <a:cs typeface="Roboto"/>
                <a:sym typeface="Roboto"/>
              </a:rPr>
              <a:t>Due to the model results, our team recommends using the key insights from this project milestone to guide further exploration. </a:t>
            </a:r>
            <a:endParaRPr sz="1100">
              <a:solidFill>
                <a:schemeClr val="dk1"/>
              </a:solidFill>
              <a:latin typeface="Roboto"/>
              <a:ea typeface="Roboto"/>
              <a:cs typeface="Roboto"/>
              <a:sym typeface="Roboto"/>
            </a:endParaRPr>
          </a:p>
          <a:p>
            <a:pPr marL="285750" lvl="0" indent="-184150" algn="l" rtl="0">
              <a:spcBef>
                <a:spcPts val="1000"/>
              </a:spcBef>
              <a:spcAft>
                <a:spcPts val="1000"/>
              </a:spcAft>
              <a:buClr>
                <a:schemeClr val="dk1"/>
              </a:buClr>
              <a:buSzPts val="1100"/>
              <a:buFont typeface="Roboto"/>
              <a:buChar char="➔"/>
            </a:pPr>
            <a:r>
              <a:rPr lang="en" sz="1100" b="1">
                <a:solidFill>
                  <a:schemeClr val="dk1"/>
                </a:solidFill>
                <a:latin typeface="Roboto"/>
                <a:ea typeface="Roboto"/>
                <a:cs typeface="Roboto"/>
                <a:sym typeface="Roboto"/>
              </a:rPr>
              <a:t>This model should not be used to make significant business decisions; however, it has valuable insights insofar as it demonstrated a great need for additional data (features) that correlates with user churn, and also a possible need to better define the user profile Waze seeks to target in their aim to increase overall growth by preventing monthly user churn on the app. </a:t>
            </a:r>
            <a:endParaRPr sz="1100">
              <a:latin typeface="Roboto"/>
              <a:ea typeface="Roboto"/>
              <a:cs typeface="Roboto"/>
              <a:sym typeface="Roboto"/>
            </a:endParaRPr>
          </a:p>
        </p:txBody>
      </p:sp>
      <p:sp>
        <p:nvSpPr>
          <p:cNvPr id="309" name="Google Shape;309;p15"/>
          <p:cNvSpPr txBox="1">
            <a:spLocks noGrp="1"/>
          </p:cNvSpPr>
          <p:nvPr>
            <p:ph type="title"/>
          </p:nvPr>
        </p:nvSpPr>
        <p:spPr>
          <a:xfrm>
            <a:off x="343700" y="664425"/>
            <a:ext cx="7290900" cy="38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600" b="1"/>
              <a:t>User Churn Project | Regression Modeling Results </a:t>
            </a:r>
            <a:endParaRPr/>
          </a:p>
        </p:txBody>
      </p:sp>
      <p:sp>
        <p:nvSpPr>
          <p:cNvPr id="310" name="Google Shape;310;p15"/>
          <p:cNvSpPr txBox="1"/>
          <p:nvPr/>
        </p:nvSpPr>
        <p:spPr>
          <a:xfrm>
            <a:off x="343700" y="989700"/>
            <a:ext cx="37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200"/>
              </a:spcAft>
              <a:buNone/>
            </a:pPr>
            <a:r>
              <a:rPr lang="en">
                <a:solidFill>
                  <a:schemeClr val="dk1"/>
                </a:solidFill>
                <a:latin typeface="Roboto"/>
                <a:ea typeface="Roboto"/>
                <a:cs typeface="Roboto"/>
                <a:sym typeface="Roboto"/>
              </a:rPr>
              <a:t>Prepared for: Waze Leadership Team</a:t>
            </a:r>
            <a:endParaRPr>
              <a:solidFill>
                <a:schemeClr val="dk1"/>
              </a:solidFill>
              <a:latin typeface="Roboto"/>
              <a:ea typeface="Roboto"/>
              <a:cs typeface="Roboto"/>
              <a:sym typeface="Roboto"/>
            </a:endParaRPr>
          </a:p>
        </p:txBody>
      </p:sp>
      <p:pic>
        <p:nvPicPr>
          <p:cNvPr id="311" name="Google Shape;311;p15"/>
          <p:cNvPicPr preferRelativeResize="0"/>
          <p:nvPr/>
        </p:nvPicPr>
        <p:blipFill>
          <a:blip r:embed="rId3">
            <a:alphaModFix/>
          </a:blip>
          <a:stretch>
            <a:fillRect/>
          </a:stretch>
        </p:blipFill>
        <p:spPr>
          <a:xfrm>
            <a:off x="5687569" y="101625"/>
            <a:ext cx="1947034" cy="562800"/>
          </a:xfrm>
          <a:prstGeom prst="rect">
            <a:avLst/>
          </a:prstGeom>
          <a:noFill/>
          <a:ln>
            <a:noFill/>
          </a:ln>
        </p:spPr>
      </p:pic>
      <p:pic>
        <p:nvPicPr>
          <p:cNvPr id="312" name="Google Shape;312;p15"/>
          <p:cNvPicPr preferRelativeResize="0"/>
          <p:nvPr/>
        </p:nvPicPr>
        <p:blipFill>
          <a:blip r:embed="rId4">
            <a:alphaModFix/>
          </a:blip>
          <a:stretch>
            <a:fillRect/>
          </a:stretch>
        </p:blipFill>
        <p:spPr>
          <a:xfrm>
            <a:off x="4247494" y="4063448"/>
            <a:ext cx="2581501" cy="2165453"/>
          </a:xfrm>
          <a:prstGeom prst="rect">
            <a:avLst/>
          </a:prstGeom>
          <a:noFill/>
          <a:ln>
            <a:noFill/>
          </a:ln>
        </p:spPr>
      </p:pic>
      <p:sp>
        <p:nvSpPr>
          <p:cNvPr id="313" name="Google Shape;313;p15"/>
          <p:cNvSpPr txBox="1"/>
          <p:nvPr/>
        </p:nvSpPr>
        <p:spPr>
          <a:xfrm>
            <a:off x="4564750" y="6111975"/>
            <a:ext cx="194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oogle Sans"/>
                <a:ea typeface="Google Sans"/>
                <a:cs typeface="Google Sans"/>
                <a:sym typeface="Google Sans"/>
              </a:rPr>
              <a:t>Note:</a:t>
            </a:r>
            <a:r>
              <a:rPr lang="en" sz="800">
                <a:latin typeface="Google Sans"/>
                <a:ea typeface="Google Sans"/>
                <a:cs typeface="Google Sans"/>
                <a:sym typeface="Google Sans"/>
              </a:rPr>
              <a:t> 1 = churned and 0 = retained</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443</Words>
  <Application>Microsoft Office PowerPoint</Application>
  <PresentationFormat>Personalizado</PresentationFormat>
  <Paragraphs>18</Paragraphs>
  <Slides>1</Slides>
  <Notes>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1</vt:i4>
      </vt:variant>
    </vt:vector>
  </HeadingPairs>
  <TitlesOfParts>
    <vt:vector size="10" baseType="lpstr">
      <vt:lpstr>Google Sans SemiBold</vt:lpstr>
      <vt:lpstr>Google Sans</vt:lpstr>
      <vt:lpstr>Work Sans</vt:lpstr>
      <vt:lpstr>Roboto</vt:lpstr>
      <vt:lpstr>Arial</vt:lpstr>
      <vt:lpstr>PT Sans Narrow</vt:lpstr>
      <vt:lpstr>Calibri</vt:lpstr>
      <vt:lpstr>Simple Light</vt:lpstr>
      <vt:lpstr>Simple Light</vt:lpstr>
      <vt:lpstr>User Churn Project | Regression Modeling Results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Jaime Orejarena</cp:lastModifiedBy>
  <cp:revision>1</cp:revision>
  <dcterms:modified xsi:type="dcterms:W3CDTF">2025-05-08T16:23:16Z</dcterms:modified>
</cp:coreProperties>
</file>